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25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5A35FC-B809-42B8-9F2B-075EB68146AD}"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3438365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A35FC-B809-42B8-9F2B-075EB68146AD}"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87350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A35FC-B809-42B8-9F2B-075EB68146AD}"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974701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5A35FC-B809-42B8-9F2B-075EB68146AD}"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427831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5A35FC-B809-42B8-9F2B-075EB68146AD}" type="datetimeFigureOut">
              <a:rPr lang="en-US" smtClean="0"/>
              <a:t>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1454936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5A35FC-B809-42B8-9F2B-075EB68146AD}"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106984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5A35FC-B809-42B8-9F2B-075EB68146AD}" type="datetimeFigureOut">
              <a:rPr lang="en-US" smtClean="0"/>
              <a:t>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4094776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5A35FC-B809-42B8-9F2B-075EB68146AD}" type="datetimeFigureOut">
              <a:rPr lang="en-US" smtClean="0"/>
              <a:t>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1489703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5A35FC-B809-42B8-9F2B-075EB68146AD}" type="datetimeFigureOut">
              <a:rPr lang="en-US" smtClean="0"/>
              <a:t>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982427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A35FC-B809-42B8-9F2B-075EB68146AD}"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1923404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5A35FC-B809-42B8-9F2B-075EB68146AD}" type="datetimeFigureOut">
              <a:rPr lang="en-US" smtClean="0"/>
              <a:t>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36FB21-586D-46AA-927A-852AA69EF341}" type="slidenum">
              <a:rPr lang="en-US" smtClean="0"/>
              <a:t>‹#›</a:t>
            </a:fld>
            <a:endParaRPr lang="en-US"/>
          </a:p>
        </p:txBody>
      </p:sp>
    </p:spTree>
    <p:extLst>
      <p:ext uri="{BB962C8B-B14F-4D97-AF65-F5344CB8AC3E}">
        <p14:creationId xmlns:p14="http://schemas.microsoft.com/office/powerpoint/2010/main" val="405665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5A35FC-B809-42B8-9F2B-075EB68146AD}" type="datetimeFigureOut">
              <a:rPr lang="en-US" smtClean="0"/>
              <a:t>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6FB21-586D-46AA-927A-852AA69EF341}" type="slidenum">
              <a:rPr lang="en-US" smtClean="0"/>
              <a:t>‹#›</a:t>
            </a:fld>
            <a:endParaRPr lang="en-US"/>
          </a:p>
        </p:txBody>
      </p:sp>
    </p:spTree>
    <p:extLst>
      <p:ext uri="{BB962C8B-B14F-4D97-AF65-F5344CB8AC3E}">
        <p14:creationId xmlns:p14="http://schemas.microsoft.com/office/powerpoint/2010/main" val="103569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524000" y="1586002"/>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b="1" dirty="0" smtClean="0"/>
              <a:t>Chapter 6 </a:t>
            </a:r>
            <a:br>
              <a:rPr lang="en-US" b="1" dirty="0" smtClean="0"/>
            </a:br>
            <a:r>
              <a:rPr lang="en-US" b="1" dirty="0" smtClean="0"/>
              <a:t>Work and Machines</a:t>
            </a:r>
            <a:endParaRPr lang="en-US" sz="8000" b="1" dirty="0"/>
          </a:p>
        </p:txBody>
      </p:sp>
      <p:sp>
        <p:nvSpPr>
          <p:cNvPr id="5" name="Subtitle 2"/>
          <p:cNvSpPr txBox="1">
            <a:spLocks/>
          </p:cNvSpPr>
          <p:nvPr/>
        </p:nvSpPr>
        <p:spPr>
          <a:xfrm>
            <a:off x="1524000" y="4181587"/>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smtClean="0"/>
              <a:t>Section </a:t>
            </a:r>
            <a:r>
              <a:rPr lang="en-US" b="1" dirty="0" smtClean="0"/>
              <a:t>2 </a:t>
            </a:r>
            <a:r>
              <a:rPr lang="en-US" b="1" dirty="0" smtClean="0"/>
              <a:t>– </a:t>
            </a:r>
            <a:r>
              <a:rPr lang="en-US" b="1" dirty="0" smtClean="0"/>
              <a:t>Using Machines</a:t>
            </a:r>
            <a:endParaRPr lang="en-US" b="1" dirty="0"/>
          </a:p>
        </p:txBody>
      </p:sp>
    </p:spTree>
    <p:extLst>
      <p:ext uri="{BB962C8B-B14F-4D97-AF65-F5344CB8AC3E}">
        <p14:creationId xmlns:p14="http://schemas.microsoft.com/office/powerpoint/2010/main" val="35615310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9594"/>
            <a:ext cx="4023659" cy="610290"/>
          </a:xfrm>
        </p:spPr>
        <p:txBody>
          <a:bodyPr>
            <a:normAutofit fontScale="90000"/>
          </a:bodyPr>
          <a:lstStyle/>
          <a:p>
            <a:r>
              <a:rPr lang="en-US" sz="5400" b="1" dirty="0" smtClean="0"/>
              <a:t>Efficiency </a:t>
            </a:r>
            <a:endParaRPr lang="en-US" sz="5400" b="1" dirty="0"/>
          </a:p>
        </p:txBody>
      </p:sp>
      <p:sp>
        <p:nvSpPr>
          <p:cNvPr id="3" name="Content Placeholder 2"/>
          <p:cNvSpPr>
            <a:spLocks noGrp="1"/>
          </p:cNvSpPr>
          <p:nvPr>
            <p:ph idx="1"/>
          </p:nvPr>
        </p:nvSpPr>
        <p:spPr/>
        <p:txBody>
          <a:bodyPr/>
          <a:lstStyle/>
          <a:p>
            <a:r>
              <a:rPr lang="en-US" dirty="0" smtClean="0"/>
              <a:t>A certain light bulb consumes 200J of electrical energy per second, but only emits 25J of light energy per second. Calculate the efficiency of this bulb. </a:t>
            </a:r>
            <a:endParaRPr lang="en-US" dirty="0"/>
          </a:p>
        </p:txBody>
      </p:sp>
      <p:pic>
        <p:nvPicPr>
          <p:cNvPr id="3074" name="Picture 2" descr="Image result for lightbul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67100" y="3628999"/>
            <a:ext cx="2802798" cy="2802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189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What is a Machine? </a:t>
            </a:r>
            <a:endParaRPr lang="en-US" sz="4800" b="1" dirty="0"/>
          </a:p>
        </p:txBody>
      </p:sp>
      <p:sp>
        <p:nvSpPr>
          <p:cNvPr id="3" name="Content Placeholder 2"/>
          <p:cNvSpPr>
            <a:spLocks noGrp="1"/>
          </p:cNvSpPr>
          <p:nvPr>
            <p:ph idx="1"/>
          </p:nvPr>
        </p:nvSpPr>
        <p:spPr/>
        <p:txBody>
          <a:bodyPr/>
          <a:lstStyle/>
          <a:p>
            <a:r>
              <a:rPr lang="en-US" dirty="0" smtClean="0"/>
              <a:t>In your own words, describe what YOU THINK a machine is… </a:t>
            </a:r>
          </a:p>
          <a:p>
            <a:endParaRPr lang="en-US" dirty="0"/>
          </a:p>
          <a:p>
            <a:endParaRPr lang="en-US" dirty="0" smtClean="0"/>
          </a:p>
          <a:p>
            <a:endParaRPr lang="en-US" dirty="0"/>
          </a:p>
          <a:p>
            <a:endParaRPr lang="en-US" dirty="0" smtClean="0"/>
          </a:p>
          <a:p>
            <a:r>
              <a:rPr lang="en-US" dirty="0" smtClean="0"/>
              <a:t>How do you think machines make doing work easier? </a:t>
            </a:r>
            <a:endParaRPr lang="en-US" dirty="0"/>
          </a:p>
        </p:txBody>
      </p:sp>
    </p:spTree>
    <p:extLst>
      <p:ext uri="{BB962C8B-B14F-4D97-AF65-F5344CB8AC3E}">
        <p14:creationId xmlns:p14="http://schemas.microsoft.com/office/powerpoint/2010/main" val="119176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Making Work Easier</a:t>
            </a:r>
            <a:endParaRPr lang="en-US" sz="4800" b="1" dirty="0"/>
          </a:p>
        </p:txBody>
      </p:sp>
      <p:sp>
        <p:nvSpPr>
          <p:cNvPr id="3" name="Content Placeholder 2"/>
          <p:cNvSpPr>
            <a:spLocks noGrp="1"/>
          </p:cNvSpPr>
          <p:nvPr>
            <p:ph idx="1"/>
          </p:nvPr>
        </p:nvSpPr>
        <p:spPr/>
        <p:txBody>
          <a:bodyPr/>
          <a:lstStyle/>
          <a:p>
            <a:r>
              <a:rPr lang="en-US" dirty="0" smtClean="0"/>
              <a:t>A </a:t>
            </a:r>
            <a:r>
              <a:rPr lang="en-US" b="1" u="sng" dirty="0" smtClean="0"/>
              <a:t>machine</a:t>
            </a:r>
            <a:r>
              <a:rPr lang="en-US" dirty="0" smtClean="0"/>
              <a:t> is any device that makes </a:t>
            </a:r>
            <a:r>
              <a:rPr lang="en-US" u="sng" dirty="0" smtClean="0"/>
              <a:t>doing work easier</a:t>
            </a:r>
            <a:r>
              <a:rPr lang="en-US" dirty="0" smtClean="0"/>
              <a:t>. </a:t>
            </a:r>
          </a:p>
          <a:p>
            <a:pPr lvl="1"/>
            <a:r>
              <a:rPr lang="en-US" dirty="0" smtClean="0"/>
              <a:t>Examples of machines include: an </a:t>
            </a:r>
            <a:r>
              <a:rPr lang="en-US" u="sng" dirty="0" smtClean="0"/>
              <a:t>engine</a:t>
            </a:r>
            <a:r>
              <a:rPr lang="en-US" dirty="0" smtClean="0"/>
              <a:t> with many moving parts or a simple machine such as a </a:t>
            </a:r>
            <a:r>
              <a:rPr lang="en-US" u="sng" dirty="0" smtClean="0"/>
              <a:t>knife, doorknob or ladder</a:t>
            </a:r>
            <a:r>
              <a:rPr lang="en-US" dirty="0" smtClean="0"/>
              <a:t>.</a:t>
            </a:r>
          </a:p>
          <a:p>
            <a:pPr marL="457200" lvl="1" indent="0">
              <a:buNone/>
            </a:pPr>
            <a:endParaRPr lang="en-US" dirty="0" smtClean="0"/>
          </a:p>
          <a:p>
            <a:pPr marL="457200" lvl="1" indent="0">
              <a:buNone/>
            </a:pPr>
            <a:endParaRPr lang="en-US" dirty="0"/>
          </a:p>
          <a:p>
            <a:pPr marL="61913" lvl="1" indent="0">
              <a:buNone/>
            </a:pPr>
            <a:r>
              <a:rPr lang="en-US" sz="3200" dirty="0" smtClean="0"/>
              <a:t>Machines make doing work easier in 3 ways: </a:t>
            </a:r>
          </a:p>
          <a:p>
            <a:pPr lvl="1" defTabSz="682625"/>
            <a:r>
              <a:rPr lang="en-US" u="sng" dirty="0" smtClean="0"/>
              <a:t>Increasing Force</a:t>
            </a:r>
          </a:p>
          <a:p>
            <a:pPr lvl="1"/>
            <a:r>
              <a:rPr lang="en-US" u="sng" dirty="0" smtClean="0"/>
              <a:t>Decreasing Force, Increasing Distance </a:t>
            </a:r>
          </a:p>
          <a:p>
            <a:pPr lvl="1"/>
            <a:r>
              <a:rPr lang="en-US" u="sng" dirty="0" smtClean="0"/>
              <a:t>Changing Direction </a:t>
            </a:r>
          </a:p>
          <a:p>
            <a:pPr marL="457200" lvl="1" indent="0">
              <a:buNone/>
            </a:pPr>
            <a:endParaRPr lang="en-US" dirty="0" smtClean="0"/>
          </a:p>
        </p:txBody>
      </p:sp>
    </p:spTree>
    <p:extLst>
      <p:ext uri="{BB962C8B-B14F-4D97-AF65-F5344CB8AC3E}">
        <p14:creationId xmlns:p14="http://schemas.microsoft.com/office/powerpoint/2010/main" val="2738118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Making Work Easier </a:t>
            </a:r>
            <a:endParaRPr lang="en-US" dirty="0"/>
          </a:p>
        </p:txBody>
      </p:sp>
      <p:pic>
        <p:nvPicPr>
          <p:cNvPr id="5" name="Picture 4"/>
          <p:cNvPicPr>
            <a:picLocks noChangeAspect="1"/>
          </p:cNvPicPr>
          <p:nvPr/>
        </p:nvPicPr>
        <p:blipFill>
          <a:blip r:embed="rId2"/>
          <a:stretch>
            <a:fillRect/>
          </a:stretch>
        </p:blipFill>
        <p:spPr>
          <a:xfrm>
            <a:off x="2903510" y="3964929"/>
            <a:ext cx="5734050" cy="2695575"/>
          </a:xfrm>
          <a:prstGeom prst="rect">
            <a:avLst/>
          </a:prstGeom>
        </p:spPr>
      </p:pic>
      <p:pic>
        <p:nvPicPr>
          <p:cNvPr id="4" name="Content Placeholder 3"/>
          <p:cNvPicPr>
            <a:picLocks noGrp="1" noChangeAspect="1"/>
          </p:cNvPicPr>
          <p:nvPr>
            <p:ph idx="1"/>
          </p:nvPr>
        </p:nvPicPr>
        <p:blipFill>
          <a:blip r:embed="rId3"/>
          <a:stretch>
            <a:fillRect/>
          </a:stretch>
        </p:blipFill>
        <p:spPr>
          <a:xfrm>
            <a:off x="480609" y="1286265"/>
            <a:ext cx="3295650" cy="2981325"/>
          </a:xfrm>
          <a:prstGeom prst="rect">
            <a:avLst/>
          </a:prstGeom>
        </p:spPr>
      </p:pic>
      <p:pic>
        <p:nvPicPr>
          <p:cNvPr id="6" name="Picture 5"/>
          <p:cNvPicPr>
            <a:picLocks noChangeAspect="1"/>
          </p:cNvPicPr>
          <p:nvPr/>
        </p:nvPicPr>
        <p:blipFill>
          <a:blip r:embed="rId4"/>
          <a:stretch>
            <a:fillRect/>
          </a:stretch>
        </p:blipFill>
        <p:spPr>
          <a:xfrm>
            <a:off x="8637560" y="1065684"/>
            <a:ext cx="1885950" cy="3524250"/>
          </a:xfrm>
          <a:prstGeom prst="rect">
            <a:avLst/>
          </a:prstGeom>
        </p:spPr>
      </p:pic>
    </p:spTree>
    <p:extLst>
      <p:ext uri="{BB962C8B-B14F-4D97-AF65-F5344CB8AC3E}">
        <p14:creationId xmlns:p14="http://schemas.microsoft.com/office/powerpoint/2010/main" val="1777321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t>The Work Done by Machines</a:t>
            </a:r>
            <a:endParaRPr lang="en-US" sz="5400" b="1" dirty="0"/>
          </a:p>
        </p:txBody>
      </p:sp>
      <p:pic>
        <p:nvPicPr>
          <p:cNvPr id="4" name="Content Placeholder 3"/>
          <p:cNvPicPr>
            <a:picLocks noGrp="1" noChangeAspect="1"/>
          </p:cNvPicPr>
          <p:nvPr>
            <p:ph idx="1"/>
          </p:nvPr>
        </p:nvPicPr>
        <p:blipFill>
          <a:blip r:embed="rId2"/>
          <a:stretch>
            <a:fillRect/>
          </a:stretch>
        </p:blipFill>
        <p:spPr>
          <a:xfrm>
            <a:off x="4629150" y="3714576"/>
            <a:ext cx="2933700" cy="2743200"/>
          </a:xfrm>
          <a:prstGeom prst="rect">
            <a:avLst/>
          </a:prstGeom>
        </p:spPr>
      </p:pic>
      <p:sp>
        <p:nvSpPr>
          <p:cNvPr id="5" name="TextBox 4"/>
          <p:cNvSpPr txBox="1"/>
          <p:nvPr/>
        </p:nvSpPr>
        <p:spPr>
          <a:xfrm>
            <a:off x="838200" y="1813302"/>
            <a:ext cx="10515600" cy="2800767"/>
          </a:xfrm>
          <a:prstGeom prst="rect">
            <a:avLst/>
          </a:prstGeom>
          <a:noFill/>
        </p:spPr>
        <p:txBody>
          <a:bodyPr wrap="square" rtlCol="0">
            <a:spAutoFit/>
          </a:bodyPr>
          <a:lstStyle/>
          <a:p>
            <a:r>
              <a:rPr lang="en-US" sz="2800" dirty="0" smtClean="0"/>
              <a:t>Two forces are involved when a machine is used to do work. </a:t>
            </a:r>
          </a:p>
          <a:p>
            <a:pPr marL="1022350" indent="-457200" defTabSz="325438">
              <a:lnSpc>
                <a:spcPct val="200000"/>
              </a:lnSpc>
              <a:buFont typeface="Arial" panose="020B0604020202020204" pitchFamily="34" charset="0"/>
              <a:buChar char="•"/>
            </a:pPr>
            <a:r>
              <a:rPr lang="en-US" sz="2800" b="1" u="sng" dirty="0" smtClean="0"/>
              <a:t>Input Force </a:t>
            </a:r>
            <a:r>
              <a:rPr lang="en-US" sz="2800" dirty="0" smtClean="0"/>
              <a:t>– The force that is applied </a:t>
            </a:r>
            <a:r>
              <a:rPr lang="en-US" sz="2800" u="sng" dirty="0" smtClean="0"/>
              <a:t>to the machine </a:t>
            </a:r>
            <a:r>
              <a:rPr lang="en-US" sz="2800" dirty="0" smtClean="0"/>
              <a:t>(F</a:t>
            </a:r>
            <a:r>
              <a:rPr lang="en-US" sz="2800" baseline="-25000" dirty="0" smtClean="0"/>
              <a:t>in</a:t>
            </a:r>
            <a:r>
              <a:rPr lang="en-US" sz="2800" dirty="0" smtClean="0"/>
              <a:t>)</a:t>
            </a:r>
          </a:p>
          <a:p>
            <a:pPr marL="1022350" indent="-457200" defTabSz="488950">
              <a:lnSpc>
                <a:spcPct val="200000"/>
              </a:lnSpc>
              <a:buFont typeface="Arial" panose="020B0604020202020204" pitchFamily="34" charset="0"/>
              <a:buChar char="•"/>
              <a:tabLst>
                <a:tab pos="976313" algn="l"/>
              </a:tabLst>
            </a:pPr>
            <a:r>
              <a:rPr lang="en-US" sz="2800" b="1" u="sng" dirty="0" smtClean="0"/>
              <a:t>Output Force </a:t>
            </a:r>
            <a:r>
              <a:rPr lang="en-US" sz="2800" dirty="0" smtClean="0"/>
              <a:t>– The force applied </a:t>
            </a:r>
            <a:r>
              <a:rPr lang="en-US" sz="2800" u="sng" dirty="0" smtClean="0"/>
              <a:t>by the machine </a:t>
            </a:r>
            <a:r>
              <a:rPr lang="en-US" sz="2800" dirty="0" smtClean="0"/>
              <a:t>(F </a:t>
            </a:r>
            <a:r>
              <a:rPr lang="en-US" sz="2800" baseline="-25000" dirty="0" smtClean="0"/>
              <a:t>out</a:t>
            </a:r>
            <a:r>
              <a:rPr lang="en-US" sz="2800" dirty="0" smtClean="0"/>
              <a:t>)</a:t>
            </a:r>
          </a:p>
          <a:p>
            <a:r>
              <a:rPr lang="en-US" dirty="0" smtClean="0"/>
              <a:t> </a:t>
            </a:r>
          </a:p>
          <a:p>
            <a:r>
              <a:rPr lang="en-US" dirty="0" smtClean="0"/>
              <a:t> </a:t>
            </a:r>
            <a:endParaRPr lang="en-US" dirty="0"/>
          </a:p>
        </p:txBody>
      </p:sp>
    </p:spTree>
    <p:extLst>
      <p:ext uri="{BB962C8B-B14F-4D97-AF65-F5344CB8AC3E}">
        <p14:creationId xmlns:p14="http://schemas.microsoft.com/office/powerpoint/2010/main" val="3845851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Work Done by Machines</a:t>
            </a:r>
            <a:endParaRPr lang="en-US" dirty="0"/>
          </a:p>
        </p:txBody>
      </p:sp>
      <p:sp>
        <p:nvSpPr>
          <p:cNvPr id="3" name="Content Placeholder 2"/>
          <p:cNvSpPr>
            <a:spLocks noGrp="1"/>
          </p:cNvSpPr>
          <p:nvPr>
            <p:ph idx="1"/>
          </p:nvPr>
        </p:nvSpPr>
        <p:spPr>
          <a:xfrm>
            <a:off x="838200" y="1469163"/>
            <a:ext cx="11049000" cy="5024627"/>
          </a:xfrm>
        </p:spPr>
        <p:txBody>
          <a:bodyPr>
            <a:normAutofit fontScale="92500" lnSpcReduction="20000"/>
          </a:bodyPr>
          <a:lstStyle/>
          <a:p>
            <a:pPr marL="0" indent="0">
              <a:buNone/>
            </a:pPr>
            <a:r>
              <a:rPr lang="en-US" dirty="0" smtClean="0"/>
              <a:t>Work also needs to be considered when discussing machines. </a:t>
            </a:r>
          </a:p>
          <a:p>
            <a:pPr marL="0" indent="0">
              <a:buNone/>
            </a:pPr>
            <a:r>
              <a:rPr lang="en-US" dirty="0"/>
              <a:t>	</a:t>
            </a:r>
            <a:r>
              <a:rPr lang="en-US" dirty="0" smtClean="0"/>
              <a:t>There are two types of Work: </a:t>
            </a:r>
          </a:p>
          <a:p>
            <a:pPr marL="914400" defTabSz="511175"/>
            <a:r>
              <a:rPr lang="en-US" dirty="0"/>
              <a:t>	</a:t>
            </a:r>
            <a:r>
              <a:rPr lang="en-US" b="1" u="sng" dirty="0" smtClean="0"/>
              <a:t>Input Work (W</a:t>
            </a:r>
            <a:r>
              <a:rPr lang="en-US" b="1" u="sng" baseline="-25000" dirty="0" smtClean="0"/>
              <a:t>in</a:t>
            </a:r>
            <a:r>
              <a:rPr lang="en-US" b="1" u="sng" dirty="0" smtClean="0"/>
              <a:t>)</a:t>
            </a:r>
          </a:p>
          <a:p>
            <a:pPr marL="914400" defTabSz="511175"/>
            <a:r>
              <a:rPr lang="en-US" b="1" u="sng" dirty="0"/>
              <a:t>	</a:t>
            </a:r>
            <a:r>
              <a:rPr lang="en-US" b="1" u="sng" dirty="0" smtClean="0"/>
              <a:t>Output Work (</a:t>
            </a:r>
            <a:r>
              <a:rPr lang="en-US" b="1" u="sng" dirty="0" err="1" smtClean="0"/>
              <a:t>W</a:t>
            </a:r>
            <a:r>
              <a:rPr lang="en-US" b="1" u="sng" baseline="-25000" dirty="0" err="1" smtClean="0"/>
              <a:t>out</a:t>
            </a:r>
            <a:r>
              <a:rPr lang="en-US" b="1" u="sng" dirty="0" smtClean="0"/>
              <a:t>)</a:t>
            </a:r>
            <a:endParaRPr lang="en-US" b="1" u="sng" baseline="-25000" dirty="0" smtClean="0"/>
          </a:p>
          <a:p>
            <a:pPr marL="0" indent="0">
              <a:buNone/>
            </a:pPr>
            <a:r>
              <a:rPr lang="en-US" dirty="0" smtClean="0"/>
              <a:t>Energy is conserved (not created or destroyed), and so the work/energy that is applied to the machine by you is transferred to the machine. Therefore, the amount of energy that the machine transfers to the object cannot be greater than the amount of energy that was applied to the machine by you.</a:t>
            </a:r>
          </a:p>
          <a:p>
            <a:pPr marL="0" indent="0">
              <a:buNone/>
            </a:pPr>
            <a:r>
              <a:rPr lang="en-US" dirty="0"/>
              <a:t>	</a:t>
            </a:r>
            <a:endParaRPr lang="en-US" dirty="0" smtClean="0"/>
          </a:p>
          <a:p>
            <a:pPr marL="0" indent="0" algn="ctr">
              <a:buNone/>
            </a:pPr>
            <a:r>
              <a:rPr lang="en-US" dirty="0"/>
              <a:t>	</a:t>
            </a:r>
            <a:r>
              <a:rPr lang="en-US" b="1" u="sng" dirty="0" err="1" smtClean="0"/>
              <a:t>W</a:t>
            </a:r>
            <a:r>
              <a:rPr lang="en-US" b="1" u="sng" baseline="-25000" dirty="0" err="1" smtClean="0"/>
              <a:t>out</a:t>
            </a:r>
            <a:r>
              <a:rPr lang="en-US" b="1" u="sng" dirty="0" smtClean="0"/>
              <a:t> can never be greater than the W</a:t>
            </a:r>
            <a:r>
              <a:rPr lang="en-US" b="1" u="sng" baseline="-25000" dirty="0" smtClean="0"/>
              <a:t>in</a:t>
            </a:r>
            <a:r>
              <a:rPr lang="en-US" b="1" u="sng" dirty="0" smtClean="0"/>
              <a:t> </a:t>
            </a:r>
          </a:p>
          <a:p>
            <a:pPr marL="0" indent="0">
              <a:buNone/>
            </a:pPr>
            <a:endParaRPr lang="en-US" dirty="0" smtClean="0"/>
          </a:p>
          <a:p>
            <a:pPr marL="0" indent="0">
              <a:buNone/>
            </a:pPr>
            <a:r>
              <a:rPr lang="en-US" dirty="0" smtClean="0"/>
              <a:t>Some work or energy is always transferred in a machine to thermal energy </a:t>
            </a:r>
            <a:r>
              <a:rPr lang="en-US" u="sng" dirty="0" smtClean="0"/>
              <a:t>due to friction</a:t>
            </a:r>
            <a:r>
              <a:rPr lang="en-US" dirty="0" smtClean="0"/>
              <a:t>. </a:t>
            </a:r>
          </a:p>
          <a:p>
            <a:pPr marL="0" indent="0" algn="ctr">
              <a:buNone/>
            </a:pPr>
            <a:endParaRPr lang="en-US" b="1" u="sng" dirty="0"/>
          </a:p>
          <a:p>
            <a:pPr marL="0" indent="0" algn="ctr">
              <a:buNone/>
            </a:pPr>
            <a:endParaRPr lang="en-US" b="1" u="sng" dirty="0"/>
          </a:p>
        </p:txBody>
      </p:sp>
    </p:spTree>
    <p:extLst>
      <p:ext uri="{BB962C8B-B14F-4D97-AF65-F5344CB8AC3E}">
        <p14:creationId xmlns:p14="http://schemas.microsoft.com/office/powerpoint/2010/main" val="28213407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Mechanical Advantage</a:t>
            </a:r>
            <a:endParaRPr lang="en-US" sz="4800" dirty="0"/>
          </a:p>
        </p:txBody>
      </p:sp>
      <p:sp>
        <p:nvSpPr>
          <p:cNvPr id="3" name="Content Placeholder 2"/>
          <p:cNvSpPr>
            <a:spLocks noGrp="1"/>
          </p:cNvSpPr>
          <p:nvPr>
            <p:ph idx="1"/>
          </p:nvPr>
        </p:nvSpPr>
        <p:spPr>
          <a:xfrm>
            <a:off x="838200" y="1825624"/>
            <a:ext cx="11157488" cy="4668165"/>
          </a:xfrm>
        </p:spPr>
        <p:txBody>
          <a:bodyPr/>
          <a:lstStyle/>
          <a:p>
            <a:r>
              <a:rPr lang="en-US" dirty="0" smtClean="0"/>
              <a:t>Machines such as a car jack, a ramp, and a crow bar make work easier by making the </a:t>
            </a:r>
            <a:r>
              <a:rPr lang="en-US" u="sng" dirty="0" smtClean="0"/>
              <a:t>output force greater than the input force</a:t>
            </a:r>
            <a:r>
              <a:rPr lang="en-US" dirty="0" smtClean="0"/>
              <a:t>. </a:t>
            </a:r>
          </a:p>
          <a:p>
            <a:endParaRPr lang="en-US" b="1" u="sng" dirty="0" smtClean="0"/>
          </a:p>
          <a:p>
            <a:pPr lvl="1"/>
            <a:r>
              <a:rPr lang="en-US" sz="2800" b="1" u="sng" dirty="0" smtClean="0"/>
              <a:t>Mechanical Advantage </a:t>
            </a:r>
            <a:r>
              <a:rPr lang="en-US" sz="2800" dirty="0" smtClean="0"/>
              <a:t>– The ratio of </a:t>
            </a:r>
            <a:r>
              <a:rPr lang="en-US" sz="2800" u="sng" dirty="0" smtClean="0"/>
              <a:t>the output force to the input force</a:t>
            </a:r>
            <a:r>
              <a:rPr lang="en-US" sz="2800" dirty="0" smtClean="0"/>
              <a:t> of a machine. </a:t>
            </a:r>
          </a:p>
          <a:p>
            <a:pPr marL="914400" lvl="2" indent="0">
              <a:buNone/>
            </a:pPr>
            <a:endParaRPr lang="en-US" sz="2800" dirty="0"/>
          </a:p>
          <a:p>
            <a:pPr marL="914400" lvl="2" indent="0">
              <a:buNone/>
            </a:pPr>
            <a:r>
              <a:rPr lang="en-US" sz="2800" dirty="0" smtClean="0"/>
              <a:t>Mechanical Advantage can be calculated using the following formula: </a:t>
            </a:r>
          </a:p>
          <a:p>
            <a:pPr marL="914400" lvl="2" indent="0">
              <a:buNone/>
            </a:pPr>
            <a:r>
              <a:rPr lang="en-US" sz="2400" dirty="0"/>
              <a:t>	</a:t>
            </a:r>
            <a:r>
              <a:rPr lang="en-US" sz="2400" dirty="0" smtClean="0"/>
              <a:t>	</a:t>
            </a:r>
            <a:r>
              <a:rPr lang="en-US" sz="2400" b="1" dirty="0" smtClean="0"/>
              <a:t>	</a:t>
            </a:r>
            <a:r>
              <a:rPr lang="en-US" sz="2400" b="1" u="sng" dirty="0" smtClean="0"/>
              <a:t>MA = Output Force </a:t>
            </a:r>
            <a:r>
              <a:rPr lang="en-US" sz="2400" b="1" u="sng" dirty="0" smtClean="0">
                <a:sym typeface="Symbol" panose="05050102010706020507" pitchFamily="18" charset="2"/>
              </a:rPr>
              <a:t> Input Force </a:t>
            </a:r>
          </a:p>
          <a:p>
            <a:pPr marL="914400" lvl="2" indent="0">
              <a:buNone/>
            </a:pPr>
            <a:endParaRPr lang="en-US" sz="2400" b="1" dirty="0" smtClean="0">
              <a:sym typeface="Symbol" panose="05050102010706020507" pitchFamily="18" charset="2"/>
            </a:endParaRPr>
          </a:p>
          <a:p>
            <a:pPr marL="914400" lvl="2" indent="0">
              <a:buNone/>
            </a:pPr>
            <a:r>
              <a:rPr lang="en-US" sz="2400" b="1" dirty="0">
                <a:sym typeface="Symbol" panose="05050102010706020507" pitchFamily="18" charset="2"/>
              </a:rPr>
              <a:t>	</a:t>
            </a:r>
            <a:r>
              <a:rPr lang="en-US" sz="2400" b="1" dirty="0" smtClean="0">
                <a:sym typeface="Symbol" panose="05050102010706020507" pitchFamily="18" charset="2"/>
              </a:rPr>
              <a:t>			    </a:t>
            </a:r>
            <a:r>
              <a:rPr lang="en-US" sz="2400" b="1" dirty="0" smtClean="0">
                <a:sym typeface="Symbol" panose="05050102010706020507" pitchFamily="18" charset="2"/>
              </a:rPr>
              <a:t>“Unit” = X</a:t>
            </a:r>
            <a:endParaRPr lang="en-US" sz="2400" b="1" dirty="0" smtClean="0"/>
          </a:p>
          <a:p>
            <a:pPr marL="914400" lvl="2" indent="0">
              <a:buNone/>
            </a:pPr>
            <a:endParaRPr lang="en-US" sz="2400" b="1" u="sng" dirty="0" smtClean="0">
              <a:sym typeface="Symbol" panose="05050102010706020507" pitchFamily="18" charset="2"/>
            </a:endParaRPr>
          </a:p>
          <a:p>
            <a:pPr marL="914400" lvl="2" indent="0">
              <a:buNone/>
            </a:pPr>
            <a:endParaRPr lang="en-US" sz="2400" b="1" u="sng" dirty="0" smtClean="0"/>
          </a:p>
          <a:p>
            <a:pPr lvl="1"/>
            <a:endParaRPr lang="en-US" sz="2800" dirty="0"/>
          </a:p>
        </p:txBody>
      </p:sp>
    </p:spTree>
    <p:extLst>
      <p:ext uri="{BB962C8B-B14F-4D97-AF65-F5344CB8AC3E}">
        <p14:creationId xmlns:p14="http://schemas.microsoft.com/office/powerpoint/2010/main" val="368387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Mechanical Advantage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7954506"/>
              </p:ext>
            </p:extLst>
          </p:nvPr>
        </p:nvGraphicFramePr>
        <p:xfrm>
          <a:off x="838200" y="1298390"/>
          <a:ext cx="10515600" cy="1828800"/>
        </p:xfrm>
        <a:graphic>
          <a:graphicData uri="http://schemas.openxmlformats.org/drawingml/2006/table">
            <a:tbl>
              <a:tblPr/>
              <a:tblGrid>
                <a:gridCol w="10515600"/>
              </a:tblGrid>
              <a:tr h="0">
                <a:tc>
                  <a:txBody>
                    <a:bodyPr/>
                    <a:lstStyle/>
                    <a:p>
                      <a:pPr algn="ctr"/>
                      <a:r>
                        <a:rPr lang="en-US" dirty="0">
                          <a:effectLst/>
                          <a:latin typeface="Geneva"/>
                        </a:rPr>
                        <a:t/>
                      </a:r>
                      <a:br>
                        <a:rPr lang="en-US" dirty="0">
                          <a:effectLst/>
                          <a:latin typeface="Geneva"/>
                        </a:rPr>
                      </a:br>
                      <a:r>
                        <a:rPr lang="en-US" dirty="0">
                          <a:effectLst/>
                          <a:latin typeface="Geneva"/>
                        </a:rPr>
                        <a:t/>
                      </a:r>
                      <a:br>
                        <a:rPr lang="en-US" dirty="0">
                          <a:effectLst/>
                          <a:latin typeface="Geneva"/>
                        </a:rPr>
                      </a:br>
                      <a:r>
                        <a:rPr lang="en-US" sz="2800" dirty="0">
                          <a:effectLst/>
                          <a:latin typeface="Geneva"/>
                        </a:rPr>
                        <a:t>To pull a weed out of a garden, you can apply a force of 50 N to the shovel. The shovel applies a force of 600 N to the weed. What is the mechanical advantage of the shovel?</a:t>
                      </a:r>
                    </a:p>
                  </a:txBody>
                  <a:tcPr marL="0" marR="0" marT="0" marB="0">
                    <a:lnL>
                      <a:noFill/>
                    </a:lnL>
                    <a:lnR>
                      <a:noFill/>
                    </a:lnR>
                    <a:lnT>
                      <a:noFill/>
                    </a:lnT>
                    <a:lnB>
                      <a:noFill/>
                    </a:lnB>
                  </a:tcPr>
                </a:tc>
              </a:tr>
            </a:tbl>
          </a:graphicData>
        </a:graphic>
      </p:graphicFrame>
      <p:pic>
        <p:nvPicPr>
          <p:cNvPr id="1025" name="Picture 1" descr="http://glencoe.mheducation.com/olcweb/styles/shared/spacer.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Image result for weed in gard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89229" y="4060455"/>
            <a:ext cx="3796493" cy="2266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718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Efficiency </a:t>
            </a:r>
            <a:endParaRPr lang="en-US" sz="4800" b="1" dirty="0"/>
          </a:p>
        </p:txBody>
      </p:sp>
      <p:sp>
        <p:nvSpPr>
          <p:cNvPr id="3" name="Content Placeholder 2"/>
          <p:cNvSpPr>
            <a:spLocks noGrp="1"/>
          </p:cNvSpPr>
          <p:nvPr>
            <p:ph idx="1"/>
          </p:nvPr>
        </p:nvSpPr>
        <p:spPr>
          <a:xfrm>
            <a:off x="838200" y="1825625"/>
            <a:ext cx="11157488" cy="4351338"/>
          </a:xfrm>
        </p:spPr>
        <p:txBody>
          <a:bodyPr/>
          <a:lstStyle/>
          <a:p>
            <a:r>
              <a:rPr lang="en-US" b="1" u="sng" dirty="0" smtClean="0"/>
              <a:t>Efficiency</a:t>
            </a:r>
            <a:r>
              <a:rPr lang="en-US" dirty="0" smtClean="0"/>
              <a:t> - the measure of how much of the </a:t>
            </a:r>
            <a:r>
              <a:rPr lang="en-US" u="sng" dirty="0" smtClean="0"/>
              <a:t>work put into a machine </a:t>
            </a:r>
            <a:r>
              <a:rPr lang="en-US" dirty="0" smtClean="0"/>
              <a:t>is changed into </a:t>
            </a:r>
            <a:r>
              <a:rPr lang="en-US" u="sng" dirty="0" smtClean="0"/>
              <a:t>useful output work by the machine</a:t>
            </a:r>
            <a:r>
              <a:rPr lang="en-US" dirty="0" smtClean="0"/>
              <a:t>. </a:t>
            </a:r>
          </a:p>
          <a:p>
            <a:endParaRPr lang="en-US" dirty="0"/>
          </a:p>
          <a:p>
            <a:pPr lvl="1"/>
            <a:r>
              <a:rPr lang="en-US" dirty="0" smtClean="0"/>
              <a:t>A machine that has a high efficiency produces less thermal energy than a machine that has a low efficiency.  </a:t>
            </a:r>
          </a:p>
          <a:p>
            <a:pPr marL="457200" lvl="1" indent="0">
              <a:buNone/>
            </a:pPr>
            <a:endParaRPr lang="en-US" dirty="0" smtClean="0"/>
          </a:p>
          <a:p>
            <a:pPr marL="457200" lvl="1" indent="0">
              <a:buNone/>
            </a:pPr>
            <a:r>
              <a:rPr lang="en-US" dirty="0"/>
              <a:t>	</a:t>
            </a:r>
            <a:r>
              <a:rPr lang="en-US" dirty="0" smtClean="0"/>
              <a:t>	Efficiency can be calculated using the following formula: </a:t>
            </a:r>
          </a:p>
          <a:p>
            <a:pPr marL="457200" lvl="1" indent="0">
              <a:buNone/>
            </a:pPr>
            <a:r>
              <a:rPr lang="en-US" dirty="0" smtClean="0"/>
              <a:t>		     </a:t>
            </a:r>
            <a:r>
              <a:rPr lang="en-US" b="1" u="sng" dirty="0" smtClean="0"/>
              <a:t>Efficiency = (Output Work </a:t>
            </a:r>
            <a:r>
              <a:rPr lang="en-US" b="1" u="sng" dirty="0" smtClean="0">
                <a:sym typeface="Symbol" panose="05050102010706020507" pitchFamily="18" charset="2"/>
              </a:rPr>
              <a:t> Input Work) X 100  </a:t>
            </a:r>
          </a:p>
          <a:p>
            <a:pPr marL="457200" lvl="1" indent="0">
              <a:buNone/>
            </a:pPr>
            <a:endParaRPr lang="en-US" dirty="0">
              <a:sym typeface="Symbol" panose="05050102010706020507" pitchFamily="18" charset="2"/>
            </a:endParaRPr>
          </a:p>
          <a:p>
            <a:pPr marL="457200" lvl="1" indent="0">
              <a:buNone/>
            </a:pPr>
            <a:r>
              <a:rPr lang="en-US" b="1" dirty="0" smtClean="0">
                <a:sym typeface="Symbol" panose="05050102010706020507" pitchFamily="18" charset="2"/>
              </a:rPr>
              <a:t>					“Unit” = %</a:t>
            </a:r>
            <a:endParaRPr lang="en-US" b="1" dirty="0" smtClean="0"/>
          </a:p>
          <a:p>
            <a:pPr lvl="2"/>
            <a:endParaRPr lang="en-US" dirty="0" smtClean="0"/>
          </a:p>
        </p:txBody>
      </p:sp>
    </p:spTree>
    <p:extLst>
      <p:ext uri="{BB962C8B-B14F-4D97-AF65-F5344CB8AC3E}">
        <p14:creationId xmlns:p14="http://schemas.microsoft.com/office/powerpoint/2010/main" val="3556491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292</Words>
  <Application>Microsoft Office PowerPoint</Application>
  <PresentationFormat>Widescreen</PresentationFormat>
  <Paragraphs>58</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Geneva</vt:lpstr>
      <vt:lpstr>Symbol</vt:lpstr>
      <vt:lpstr>Office Theme</vt:lpstr>
      <vt:lpstr>PowerPoint Presentation</vt:lpstr>
      <vt:lpstr>What is a Machine? </vt:lpstr>
      <vt:lpstr>Making Work Easier</vt:lpstr>
      <vt:lpstr>Examples of Making Work Easier </vt:lpstr>
      <vt:lpstr>The Work Done by Machines</vt:lpstr>
      <vt:lpstr>The Work Done by Machines</vt:lpstr>
      <vt:lpstr>Mechanical Advantage</vt:lpstr>
      <vt:lpstr>Mechanical Advantage</vt:lpstr>
      <vt:lpstr>Efficiency </vt:lpstr>
      <vt:lpstr>Efficiency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11</cp:revision>
  <dcterms:created xsi:type="dcterms:W3CDTF">2017-02-08T01:44:23Z</dcterms:created>
  <dcterms:modified xsi:type="dcterms:W3CDTF">2017-02-08T03:04:09Z</dcterms:modified>
</cp:coreProperties>
</file>